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4" r:id="rId2"/>
    <p:sldId id="266" r:id="rId3"/>
    <p:sldId id="278" r:id="rId4"/>
    <p:sldId id="277" r:id="rId5"/>
    <p:sldId id="270" r:id="rId6"/>
    <p:sldId id="279" r:id="rId7"/>
    <p:sldId id="271" r:id="rId8"/>
    <p:sldId id="272" r:id="rId9"/>
    <p:sldId id="281" r:id="rId10"/>
    <p:sldId id="273" r:id="rId11"/>
    <p:sldId id="282" r:id="rId12"/>
    <p:sldId id="284" r:id="rId13"/>
    <p:sldId id="285" r:id="rId14"/>
    <p:sldId id="268" r:id="rId15"/>
    <p:sldId id="274" r:id="rId1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46" autoAdjust="0"/>
    <p:restoredTop sz="94660"/>
  </p:normalViewPr>
  <p:slideViewPr>
    <p:cSldViewPr snapToGrid="0">
      <p:cViewPr>
        <p:scale>
          <a:sx n="75" d="100"/>
          <a:sy n="75" d="100"/>
        </p:scale>
        <p:origin x="44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BB38C-0344-40CF-9A77-442AAE86EDA1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1B91F-32F9-4E5D-AA3E-68307638A81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1442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1B91F-32F9-4E5D-AA3E-68307638A81A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74471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1B91F-32F9-4E5D-AA3E-68307638A81A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75158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B25C3B-CEB2-F8D0-6137-18AC368BF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D43A3909-308F-7254-0C8D-B9E5A59EBC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E10ECDDD-E4AE-208F-9FF2-A6CDBCAC4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335417F2-A193-AD6E-7B63-E1D10FD1CD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1B91F-32F9-4E5D-AA3E-68307638A81A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3418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5028BEB-3C7C-1A35-19B9-500AD4EFA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BFD59C3-50F1-5D9E-40F8-05EFCC4621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9926A2D9-CC7A-C510-E21D-A8909050A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60E5BBF-B37E-5199-EFDC-479AFD68D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37D3422-A278-B887-CE56-436145126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26028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F0E4D7E-F7BA-32AC-B246-F47ACCC81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D1737AE3-B8BC-738D-3EA7-A117BF3780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11FE3E7-7597-772E-6CDA-A48D94199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BB9D77B-6067-AF54-3042-2B3999FBF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B428809-F76C-D3C5-CECF-8E987288C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10422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4D2E0B1-8435-D772-7702-EA2F2000FC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9BB154DF-5BDB-FF75-ADC8-C49AB82AFB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0855D2C-771C-B02E-2536-BA55F50D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44C61F62-A7AB-A41A-2057-28209D8D2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21DBEDD-B35C-6848-C8F3-AB82CC807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56293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2497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A7952A-14B8-6431-AF11-B3F4E5220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30FE09E-01B8-B43E-37BA-3DDD1CBA3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0E2E37D-9A79-9CD7-2FBD-D70BDCB61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CE123FD-8AD2-EFA8-581E-63938D5AE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453CE60-5C25-0F1B-7E9B-04B9993BF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2020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36AFD22-FBE1-EEB6-C694-4A0E5A96A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E3D5261F-710F-A134-F882-7C3D83EA9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8B540FF-A3E0-5D97-C994-B575A4A06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CB238EC-CBE5-9C60-453A-2A04E9A52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E0DA2F4-A719-4FB6-67F8-080F4545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84888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4A07F34-7FEF-30FA-995E-D43CEC4AF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E6E325F-D6E6-34F6-4A3A-97D3BB5CB9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ED3F6F67-F52C-A0CF-7C06-71A2CF4DFD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530C8E8-FBB5-F742-F5EA-4437F2B91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8B3E7DBB-7C32-197C-7C12-718E84E0D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9FA935F5-EC46-B984-C129-C66C18F55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130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9E3DC95-97B9-1613-E30D-5A4AF121C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3E5EAFE5-0CF7-6216-5388-6F5F813C0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BC4E743-CCAC-E765-15B4-70EBD7D74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759800D4-4329-C431-9022-C72DC070E3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62F504BA-20F4-3302-9682-C9C55F071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96A02613-6217-5B8F-8B45-69FAEFEFF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687CFDBE-AAFB-E45F-F6B1-5DC26F0C6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A10BA71B-6636-5893-0D01-FDD770E30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34146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B48BC12-98B5-4A77-ADAD-C5568B5D2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AFC0B426-B4F8-5422-57CC-1AA00B1AE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4D8FA5D7-BF7D-89EF-9B69-1E344055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388AF18A-A626-FD15-B585-5795022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96201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0EA49285-938E-0BB5-71AB-DF46CE15A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B88F09D8-B06A-D1DE-C273-78EE927D3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B8B8A962-8926-A96E-DC31-9D6E90E11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48296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8CEA30-0BB6-F257-462F-925D3B605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FA6E596-3D2B-7294-D241-67217B168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C60E932-7F5F-75AE-3161-E6FEBCD1B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6D8ECA4C-8CF1-B365-3ACD-E31C8D6A4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4F4F0072-1453-BCDB-5E31-58C348DC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312E0026-7671-E4F0-AA64-23309096F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5790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85803F5-11F1-AF55-44DA-711B3947E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516FA8FB-DD6C-D429-6075-D903C3D14E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BCDFFA42-1A17-6727-0574-065994295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B21725C-38F4-9933-3C16-494B00845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CC99AB5F-00AE-7177-40B8-C43B159F9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0574E70-4180-681A-472F-C836A4E2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85106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40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BE304B7D-1BF4-9465-05B9-44533F8F3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20FB760-5537-2B4E-4172-4C231FF00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F7D819E-35BC-2847-E9CB-D762A4205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9963E64-6222-D576-E19E-3B5B424A04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96858E9-7AEB-2126-30E0-3B7E6CE063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3605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93232E47-9379-A103-DAB0-603DE702C6B3}"/>
              </a:ext>
            </a:extLst>
          </p:cNvPr>
          <p:cNvSpPr txBox="1"/>
          <p:nvPr/>
        </p:nvSpPr>
        <p:spPr>
          <a:xfrm>
            <a:off x="5326258" y="2003534"/>
            <a:ext cx="6034315" cy="3375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>
              <a:lnSpc>
                <a:spcPct val="150000"/>
              </a:lnSpc>
              <a:buNone/>
            </a:pPr>
            <a:r>
              <a:rPr lang="pl-PL" sz="1167" b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Wydział Nauk Stosowanych</a:t>
            </a:r>
            <a:br>
              <a:rPr lang="pl-PL" sz="1167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167" kern="150" dirty="0"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KIERUNEK: </a:t>
            </a:r>
            <a:r>
              <a:rPr lang="pl-PL" sz="1167" b="1" kern="150" dirty="0"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Informatyka</a:t>
            </a:r>
            <a:br>
              <a:rPr lang="pl-PL" sz="1167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167" kern="15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ZAKRES KSZTAŁCENIA: </a:t>
            </a:r>
            <a:r>
              <a:rPr lang="pl-PL" sz="1167" b="1" kern="15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Bazy danych</a:t>
            </a:r>
            <a:br>
              <a:rPr lang="pl-PL" sz="1167" b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pl-PL" sz="1167" b="1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000"/>
              </a:spcBef>
            </a:pPr>
            <a:endParaRPr lang="pl-PL" sz="1167" b="1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000"/>
              </a:spcBef>
            </a:pPr>
            <a:r>
              <a:rPr lang="pl-PL" sz="15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PRACA DYPLOMOWA</a:t>
            </a:r>
            <a:br>
              <a:rPr lang="pl-PL" sz="1167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333" b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Robert Jan Smoter</a:t>
            </a:r>
            <a:endParaRPr lang="pl-PL" sz="1167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>
              <a:spcBef>
                <a:spcPts val="4000"/>
              </a:spcBef>
            </a:pPr>
            <a:r>
              <a:rPr lang="pl-PL" sz="1667" b="1" i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Symulacja ruchu drogowego z zastosowaniem algorytmów </a:t>
            </a:r>
            <a:br>
              <a:rPr lang="pl-PL" sz="1667" b="1" i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667" b="1" i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optymalizacji sterowania sygnalizacją świetlną</a:t>
            </a:r>
          </a:p>
        </p:txBody>
      </p:sp>
      <p:pic>
        <p:nvPicPr>
          <p:cNvPr id="5" name="Image 0">
            <a:extLst>
              <a:ext uri="{FF2B5EF4-FFF2-40B4-BE49-F238E27FC236}">
                <a16:creationId xmlns:a16="http://schemas.microsoft.com/office/drawing/2014/main" id="{244F73EE-5B18-017C-5CF9-0332DC297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628ADEFD-B53E-4C67-D182-B9A51817EC44}"/>
              </a:ext>
            </a:extLst>
          </p:cNvPr>
          <p:cNvSpPr txBox="1"/>
          <p:nvPr/>
        </p:nvSpPr>
        <p:spPr>
          <a:xfrm>
            <a:off x="5291924" y="487111"/>
            <a:ext cx="6102982" cy="990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>
              <a:lnSpc>
                <a:spcPct val="150000"/>
              </a:lnSpc>
              <a:buNone/>
            </a:pPr>
            <a:r>
              <a:rPr lang="pl-PL" sz="2000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</a:t>
            </a:r>
            <a:r>
              <a:rPr lang="pl-PL" sz="2083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BANKOWOŚCI</a:t>
            </a:r>
            <a:r>
              <a:rPr lang="pl-PL" sz="2000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pPr algn="ctr" eaLnBrk="0">
              <a:lnSpc>
                <a:spcPct val="150000"/>
              </a:lnSpc>
              <a:buNone/>
            </a:pPr>
            <a:r>
              <a:rPr lang="pl-PL" sz="2000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 KRAKOWIE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71E06620-B764-4922-4DCF-EE54EF0C5BE9}"/>
              </a:ext>
            </a:extLst>
          </p:cNvPr>
          <p:cNvSpPr txBox="1"/>
          <p:nvPr/>
        </p:nvSpPr>
        <p:spPr>
          <a:xfrm>
            <a:off x="6798870" y="6209275"/>
            <a:ext cx="4572000" cy="743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937"/>
              </a:spcBef>
            </a:pPr>
            <a:r>
              <a:rPr lang="pl-PL" sz="1400" dirty="0">
                <a:latin typeface="Aptos" panose="020B0004020202020204" pitchFamily="34" charset="0"/>
                <a:cs typeface="Times New Roman" panose="02020603050405020304" pitchFamily="18" charset="0"/>
              </a:rPr>
              <a:t>Promotor:</a:t>
            </a:r>
            <a:r>
              <a:rPr lang="pl-PL" sz="1400" b="1" dirty="0">
                <a:latin typeface="Aptos" panose="020B0004020202020204" pitchFamily="34" charset="0"/>
                <a:cs typeface="Times New Roman" panose="02020603050405020304" pitchFamily="18" charset="0"/>
              </a:rPr>
              <a:t> dr hab. inż. Rafał </a:t>
            </a:r>
            <a:r>
              <a:rPr lang="pl-PL" sz="1400" b="1" dirty="0" err="1">
                <a:latin typeface="Aptos" panose="020B0004020202020204" pitchFamily="34" charset="0"/>
                <a:cs typeface="Times New Roman" panose="02020603050405020304" pitchFamily="18" charset="0"/>
              </a:rPr>
              <a:t>Dreżewski</a:t>
            </a:r>
            <a:br>
              <a:rPr lang="pl-PL" sz="1400" dirty="0">
                <a:latin typeface="Aptos" panose="020B0004020202020204" pitchFamily="34" charset="0"/>
                <a:cs typeface="Times New Roman" panose="02020603050405020304" pitchFamily="18" charset="0"/>
              </a:rPr>
            </a:br>
            <a:r>
              <a:rPr lang="pl-PL" sz="1400" dirty="0">
                <a:latin typeface="Aptos" panose="020B0004020202020204" pitchFamily="34" charset="0"/>
                <a:cs typeface="Times New Roman" panose="02020603050405020304" pitchFamily="18" charset="0"/>
              </a:rPr>
              <a:t>Recenzent:</a:t>
            </a:r>
            <a:r>
              <a:rPr lang="pl-PL" sz="1400" b="1" dirty="0">
                <a:latin typeface="Aptos" panose="020B0004020202020204" pitchFamily="34" charset="0"/>
                <a:cs typeface="Times New Roman" panose="02020603050405020304" pitchFamily="18" charset="0"/>
              </a:rPr>
              <a:t> dr inż. Robert Marcjan</a:t>
            </a:r>
            <a:endParaRPr lang="pl-PL" sz="1400" b="1" kern="150" dirty="0">
              <a:latin typeface="Aptos" panose="020B000402020202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lang="pl-PL" sz="1400" dirty="0">
              <a:latin typeface="Aptos" panose="020B0004020202020204" pitchFamily="34" charset="0"/>
            </a:endParaRPr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0284C0B1-A5EC-1193-1EA0-62E492364074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</p:spTree>
    <p:extLst>
      <p:ext uri="{BB962C8B-B14F-4D97-AF65-F5344CB8AC3E}">
        <p14:creationId xmlns:p14="http://schemas.microsoft.com/office/powerpoint/2010/main" val="941026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03CB8-CDE0-1BBC-094C-AE69A0355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E854C86E-B407-53B7-0E9B-43336993A220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86F596CE-1950-7C84-1375-7183B2C9B33B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84460817-8904-E59C-07A7-7580D1207C83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A20CF85C-1578-64A9-3E5C-CE1022C3FDB8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Wyniki symulacji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37E274A-69B9-095B-909B-5D7D544D3B3E}"/>
              </a:ext>
            </a:extLst>
          </p:cNvPr>
          <p:cNvSpPr txBox="1"/>
          <p:nvPr/>
        </p:nvSpPr>
        <p:spPr>
          <a:xfrm>
            <a:off x="504978" y="1286518"/>
            <a:ext cx="6992207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Analiza wskaźników jakości sterowania ruchem </a:t>
            </a:r>
          </a:p>
          <a:p>
            <a:endParaRPr lang="pl-PL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endParaRPr lang="pl-PL" sz="1400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B9865598-B958-0DAD-5F94-8ECAA1C507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888" y="1310534"/>
            <a:ext cx="5760720" cy="2434590"/>
          </a:xfrm>
          <a:prstGeom prst="rect">
            <a:avLst/>
          </a:prstGeom>
        </p:spPr>
      </p:pic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29D19136-B83D-769B-6E1F-8288E3C977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818123"/>
              </p:ext>
            </p:extLst>
          </p:nvPr>
        </p:nvGraphicFramePr>
        <p:xfrm>
          <a:off x="473489" y="2439828"/>
          <a:ext cx="5798184" cy="14066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95059">
                  <a:extLst>
                    <a:ext uri="{9D8B030D-6E8A-4147-A177-3AD203B41FA5}">
                      <a16:colId xmlns:a16="http://schemas.microsoft.com/office/drawing/2014/main" val="2360129931"/>
                    </a:ext>
                  </a:extLst>
                </a:gridCol>
                <a:gridCol w="593551">
                  <a:extLst>
                    <a:ext uri="{9D8B030D-6E8A-4147-A177-3AD203B41FA5}">
                      <a16:colId xmlns:a16="http://schemas.microsoft.com/office/drawing/2014/main" val="553814568"/>
                    </a:ext>
                  </a:extLst>
                </a:gridCol>
                <a:gridCol w="922867">
                  <a:extLst>
                    <a:ext uri="{9D8B030D-6E8A-4147-A177-3AD203B41FA5}">
                      <a16:colId xmlns:a16="http://schemas.microsoft.com/office/drawing/2014/main" val="3797324244"/>
                    </a:ext>
                  </a:extLst>
                </a:gridCol>
                <a:gridCol w="1586707">
                  <a:extLst>
                    <a:ext uri="{9D8B030D-6E8A-4147-A177-3AD203B41FA5}">
                      <a16:colId xmlns:a16="http://schemas.microsoft.com/office/drawing/2014/main" val="33809058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Wskaźnik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Średnia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Max. wartość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Odchylenie standardowe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91180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 dirty="0">
                          <a:effectLst/>
                        </a:rPr>
                        <a:t>Średnia prędkość (m/s)</a:t>
                      </a:r>
                      <a:endParaRPr lang="pl-PL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3,86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12,80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2,94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22298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Zatrzymane pojazdy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50,40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191,00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49,35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72661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Czas oczekiwania wszystkich pojazdów (s)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2536,35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47 445,00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 dirty="0">
                          <a:effectLst/>
                        </a:rPr>
                        <a:t>6594,54</a:t>
                      </a:r>
                      <a:endParaRPr lang="pl-PL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9780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208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1DAD04-18D4-81A6-9CB3-02F342C72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9A372A74-BB7F-231E-31EC-F122EDDE0CBB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16D508E5-354C-B802-3D84-A34FBB163BE2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2193127B-5591-9FAB-C36C-5C9D98A8D44B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A6A4E7D1-8AC8-9747-4CBD-49B6F4D0B62C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Wyniki symulacji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C94ED331-F415-0B2C-6C26-DF8CBD85CD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215" y="581248"/>
            <a:ext cx="7500000" cy="3186962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B242FD10-EB7C-FD60-8378-FFB9A1E0DABC}"/>
              </a:ext>
            </a:extLst>
          </p:cNvPr>
          <p:cNvSpPr txBox="1"/>
          <p:nvPr/>
        </p:nvSpPr>
        <p:spPr>
          <a:xfrm>
            <a:off x="504978" y="1286518"/>
            <a:ext cx="69922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Czas zatrzymania pojazdów w czasie symulacji </a:t>
            </a:r>
            <a:endParaRPr lang="pl-PL" sz="1400" dirty="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3F79E733-DDFD-4609-610C-1C77C3F0AB1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867" y="3817313"/>
            <a:ext cx="5110133" cy="255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50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66DF5-296A-B161-9FFA-23A9AE2ED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83982F90-5105-EB79-D71D-C42D309F3221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7E070740-AB88-7F8C-C4F1-5CE31A0E671E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533F9432-858F-5A1A-0CA8-2067ED0CF47B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75A0E124-6406-830F-1974-C37DAA43351B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Wyniki symulacji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189C37EC-C6B4-C40E-8375-63FC5A06B0C0}"/>
              </a:ext>
            </a:extLst>
          </p:cNvPr>
          <p:cNvSpPr txBox="1"/>
          <p:nvPr/>
        </p:nvSpPr>
        <p:spPr>
          <a:xfrm>
            <a:off x="504978" y="1286518"/>
            <a:ext cx="6992207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Średnią prędkość pojazdów podczas symulacji </a:t>
            </a:r>
          </a:p>
          <a:p>
            <a:pPr>
              <a:buFont typeface="Arial" panose="020B0604020202020204" pitchFamily="34" charset="0"/>
              <a:buChar char="•"/>
            </a:pPr>
            <a:endParaRPr lang="pl-PL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pl-PL" sz="1400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. Analiza zależności między liczbą zatrzymanych pojazdów a średnią prędkością</a:t>
            </a:r>
            <a:endParaRPr lang="pl-PL" sz="1400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D5994A21-AB3B-4343-FC5A-13F5CDCA9D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15" y="1140030"/>
            <a:ext cx="5760085" cy="2444115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9E81B405-B85D-4038-F4FF-414DEE4432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130" y="3429000"/>
            <a:ext cx="5760085" cy="285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005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89365E-F623-D0F1-635B-1924C41BE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C1EDA318-3E34-B2DE-CABB-7F51977EEBD4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B563C728-3C66-964E-B0B6-E47A87F53EDC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393C45A3-BFD2-94D8-B75D-9D1ABEB26EED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70C21D8A-0C0D-D3BE-2DC0-D0361F35E83E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Wyniki symulacji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8733F9A8-B712-6868-6F81-972E81B3B254}"/>
              </a:ext>
            </a:extLst>
          </p:cNvPr>
          <p:cNvSpPr txBox="1"/>
          <p:nvPr/>
        </p:nvSpPr>
        <p:spPr>
          <a:xfrm>
            <a:off x="504978" y="1286518"/>
            <a:ext cx="6992207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Rozkład liczby zatrzymanych pojazdów w różnych systemach sterowania</a:t>
            </a:r>
          </a:p>
          <a:p>
            <a:pPr>
              <a:buFont typeface="Arial" panose="020B0604020202020204" pitchFamily="34" charset="0"/>
              <a:buChar char="•"/>
            </a:pPr>
            <a:endParaRPr lang="pl-PL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pl-PL" sz="1400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pl-PL" sz="1400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. Liczba sekwencji symulacji potrzebna do całkowitego opróżnienia skrzyżowań z pojazdów.</a:t>
            </a:r>
            <a:endParaRPr lang="pl-PL" sz="14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B5C1456-4B68-399C-1789-E339E92DC2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15" y="958716"/>
            <a:ext cx="5760085" cy="2444115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A755FA14-ACCE-A9B1-384B-5435E0058B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4915" y="3841107"/>
            <a:ext cx="5702300" cy="1730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9819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B76012-3778-67D1-4410-A9C16B204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B475E662-4D4F-A5A3-DAD4-C0858F73283D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8B45C730-282F-B236-2BEC-397727F5C86B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Rezultaty wnioski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4A9BA0CE-245E-DDF8-59A1-EFBF77E5322B}"/>
              </a:ext>
            </a:extLst>
          </p:cNvPr>
          <p:cNvSpPr txBox="1"/>
          <p:nvPr/>
        </p:nvSpPr>
        <p:spPr>
          <a:xfrm>
            <a:off x="504978" y="1286518"/>
            <a:ext cx="744632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Algorytm </a:t>
            </a:r>
            <a:r>
              <a:rPr lang="pl-PL" sz="1400" dirty="0" err="1"/>
              <a:t>Actor-Critic</a:t>
            </a:r>
            <a:r>
              <a:rPr lang="pl-PL" sz="1400" dirty="0"/>
              <a:t> znacząco przewyższył sterowanie </a:t>
            </a:r>
            <a:r>
              <a:rPr lang="pl-PL" sz="1400" dirty="0" err="1"/>
              <a:t>stałoczasowe</a:t>
            </a:r>
            <a:r>
              <a:rPr lang="pl-PL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krótsze czasy oczekiwania,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mniejsze kolejki i liczba zatrzymań,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lepsza adaptacja do zmiennego natężenia ruchu.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Połączenie aktora i krytyka z błędem TD pozwoliło agentowi szybciej korygować strategię i równomiernie rozkładać ruch.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Wyzwania i możliwości rozwoju: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</a:t>
            </a:r>
            <a:r>
              <a:rPr lang="pl-PL" sz="1400" dirty="0" err="1"/>
              <a:t>Priorytetyzacja</a:t>
            </a:r>
            <a:r>
              <a:rPr lang="pl-PL" sz="1400" dirty="0"/>
              <a:t> pojazdów uprzywilejowanych i komunikacji zbiorowej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</a:t>
            </a:r>
            <a:r>
              <a:rPr lang="pl-PL" sz="1400" dirty="0" err="1"/>
              <a:t>Wieloagentowe</a:t>
            </a:r>
            <a:r>
              <a:rPr lang="pl-PL" sz="1400" dirty="0"/>
              <a:t> sterowanie ruchem (agent dla każdego skrzyżowania)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Wielokryterialna optymalizacja – np. emisja, zużycie paliwa, koszty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Ujęcie pieszych i rowerzystów – poprawa bezpieczeństwa i płynności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Integracja z danymi zewnętrznymi – np. </a:t>
            </a:r>
            <a:r>
              <a:rPr lang="pl-PL" sz="1400"/>
              <a:t>z pojazdów autonomicznych, sieci GSM</a:t>
            </a:r>
            <a:endParaRPr lang="pl-PL" sz="1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AD6527B8-896D-D6DC-F0F9-522D16889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816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ED27F-D0E6-AE12-B626-60FE4CEDE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F472896-E77A-9CBC-5488-777165712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23626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97645E8F-09EB-97F4-6F9C-DFDC711BEB80}"/>
              </a:ext>
            </a:extLst>
          </p:cNvPr>
          <p:cNvSpPr txBox="1"/>
          <p:nvPr/>
        </p:nvSpPr>
        <p:spPr>
          <a:xfrm>
            <a:off x="982961" y="4231803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KONIEC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992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16478D-AFE2-94AC-5D77-CAD405B8E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C99F6F5F-CAB2-B158-1902-0859E68A4DDF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solidFill>
                  <a:schemeClr val="bg1"/>
                </a:solidFill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solidFill>
                <a:schemeClr val="bg1"/>
              </a:solidFill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3" name="Obraz 2" descr="Zdjęcie lotnicze rzeki">
            <a:extLst>
              <a:ext uri="{FF2B5EF4-FFF2-40B4-BE49-F238E27FC236}">
                <a16:creationId xmlns:a16="http://schemas.microsoft.com/office/drawing/2014/main" id="{A1995EB7-7D90-055A-34BC-E3C1C4BFB2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721" y="0"/>
            <a:ext cx="4567815" cy="6858000"/>
          </a:xfrm>
          <a:prstGeom prst="rect">
            <a:avLst/>
          </a:prstGeom>
        </p:spPr>
      </p:pic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3C9C7184-BFEF-7C71-E1DE-8B981131C30A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9822BC3C-8231-24CD-C441-F88D4D4C51BB}"/>
              </a:ext>
            </a:extLst>
          </p:cNvPr>
          <p:cNvSpPr txBox="1"/>
          <p:nvPr/>
        </p:nvSpPr>
        <p:spPr>
          <a:xfrm>
            <a:off x="504979" y="448241"/>
            <a:ext cx="10729784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WSTĘP, MOTYWACJA, CEL I ZAKRES PRACY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E92DD8B7-8B11-53E8-7079-C937C418523F}"/>
              </a:ext>
            </a:extLst>
          </p:cNvPr>
          <p:cNvSpPr txBox="1"/>
          <p:nvPr/>
        </p:nvSpPr>
        <p:spPr>
          <a:xfrm>
            <a:off x="504978" y="1286518"/>
            <a:ext cx="6992207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l-PL" sz="1300" b="1" dirty="0"/>
              <a:t>WSTĘP I MOTYWACJA</a:t>
            </a:r>
          </a:p>
          <a:p>
            <a:pPr>
              <a:buNone/>
            </a:pPr>
            <a:r>
              <a:rPr lang="pl-PL" sz="1300" dirty="0"/>
              <a:t>Coraz większe natężenie ruchu drogowego prowadzi do:</a:t>
            </a:r>
          </a:p>
          <a:p>
            <a:pPr>
              <a:buNone/>
            </a:pPr>
            <a:r>
              <a:rPr lang="pl-PL" sz="1300" dirty="0"/>
              <a:t>– wydłużenia czasów przejazdu,</a:t>
            </a:r>
          </a:p>
          <a:p>
            <a:pPr>
              <a:buNone/>
            </a:pPr>
            <a:r>
              <a:rPr lang="pl-PL" sz="1300" dirty="0"/>
              <a:t>– wzrostu emisji spalin i hałasu,</a:t>
            </a:r>
          </a:p>
          <a:p>
            <a:pPr>
              <a:buNone/>
            </a:pPr>
            <a:r>
              <a:rPr lang="pl-PL" sz="1300" dirty="0"/>
              <a:t>– zatłoczenia oraz strat ekonomicznych i społecznych.</a:t>
            </a:r>
          </a:p>
          <a:p>
            <a:pPr>
              <a:buNone/>
            </a:pPr>
            <a:r>
              <a:rPr lang="pl-PL" sz="1300" dirty="0"/>
              <a:t>Tradycyjne systemy sygnalizacji (stałe cykle, prognozy) nie radzą sobie ze zmiennością warunków drogowych.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b="1" dirty="0"/>
              <a:t>CEL PRACY</a:t>
            </a:r>
          </a:p>
          <a:p>
            <a:pPr>
              <a:buNone/>
            </a:pPr>
            <a:r>
              <a:rPr lang="pl-PL" sz="1300" dirty="0"/>
              <a:t>Zapoznanie się z działaniem algorytmu </a:t>
            </a:r>
            <a:r>
              <a:rPr lang="pl-PL" sz="1300" dirty="0" err="1"/>
              <a:t>Actor-Critic</a:t>
            </a:r>
            <a:r>
              <a:rPr lang="pl-PL" sz="1300" dirty="0"/>
              <a:t> i jego praktyczna implementacja w środowisku symulacyjnym SUMO.</a:t>
            </a:r>
          </a:p>
          <a:p>
            <a:pPr>
              <a:buNone/>
            </a:pPr>
            <a:r>
              <a:rPr lang="pl-PL" sz="1300" dirty="0"/>
              <a:t>Sprawdzenie, czy agent uczący się ze wzmocnieniem może skutecznie sterować sygnalizacją świetlną – w warunkach laboratoryjnych.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b="1" dirty="0"/>
              <a:t>ZAKRES METODYCZNY</a:t>
            </a:r>
          </a:p>
          <a:p>
            <a:pPr>
              <a:buNone/>
            </a:pPr>
            <a:r>
              <a:rPr lang="pl-PL" sz="1300" dirty="0"/>
              <a:t>Przegląd literatury – analiza istniejących rozwiązań z zakresu ITS i RL.</a:t>
            </a:r>
          </a:p>
          <a:p>
            <a:pPr>
              <a:buNone/>
            </a:pPr>
            <a:r>
              <a:rPr lang="pl-PL" sz="1300" dirty="0"/>
              <a:t>Implementacja algorytmu – opracowanie modelu </a:t>
            </a:r>
            <a:r>
              <a:rPr lang="pl-PL" sz="1300" dirty="0" err="1"/>
              <a:t>Actor-Critic</a:t>
            </a:r>
            <a:r>
              <a:rPr lang="pl-PL" sz="1300" dirty="0"/>
              <a:t> w </a:t>
            </a:r>
            <a:r>
              <a:rPr lang="pl-PL" sz="1300" dirty="0" err="1"/>
              <a:t>Pythonie</a:t>
            </a:r>
            <a:r>
              <a:rPr lang="pl-PL" sz="1300" dirty="0"/>
              <a:t> z wykorzystaniem </a:t>
            </a:r>
            <a:r>
              <a:rPr lang="pl-PL" sz="1300" dirty="0" err="1"/>
              <a:t>TensorFlow</a:t>
            </a:r>
            <a:r>
              <a:rPr lang="pl-PL" sz="1300" dirty="0"/>
              <a:t>/</a:t>
            </a:r>
            <a:r>
              <a:rPr lang="pl-PL" sz="1300" dirty="0" err="1"/>
              <a:t>Keras</a:t>
            </a:r>
            <a:r>
              <a:rPr lang="pl-PL" sz="1300" dirty="0"/>
              <a:t>.</a:t>
            </a:r>
          </a:p>
          <a:p>
            <a:pPr>
              <a:buNone/>
            </a:pPr>
            <a:r>
              <a:rPr lang="pl-PL" sz="1300" dirty="0"/>
              <a:t>Opracowanie środowiska – integracja z symulatorem SUMO przez interfejs </a:t>
            </a:r>
            <a:r>
              <a:rPr lang="pl-PL" sz="1300" dirty="0" err="1"/>
              <a:t>TraCI</a:t>
            </a:r>
            <a:r>
              <a:rPr lang="pl-PL" sz="1300" dirty="0"/>
              <a:t>.</a:t>
            </a:r>
          </a:p>
          <a:p>
            <a:pPr>
              <a:buNone/>
            </a:pPr>
            <a:r>
              <a:rPr lang="pl-PL" sz="1300" dirty="0"/>
              <a:t>Analiza danych i porównanie wyników – ocena skuteczności agenta względem podejścia </a:t>
            </a:r>
            <a:r>
              <a:rPr lang="pl-PL" sz="1300" dirty="0" err="1"/>
              <a:t>stałoczasowego</a:t>
            </a:r>
            <a:r>
              <a:rPr lang="pl-PL" sz="1300" dirty="0"/>
              <a:t> (czas oczekiwania, przepustowość, zatrzymania).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b="1" dirty="0"/>
              <a:t>OCZEKIWANE REZULTATY I KORZYŚCI</a:t>
            </a:r>
          </a:p>
          <a:p>
            <a:pPr>
              <a:buNone/>
            </a:pPr>
            <a:r>
              <a:rPr lang="pl-PL" sz="1300" dirty="0"/>
              <a:t>Pokazanie, że agent RL potrafi autonomicznie dostosowywać plan świateł do aktualnego natężenia ruchu.</a:t>
            </a:r>
          </a:p>
          <a:p>
            <a:pPr>
              <a:buNone/>
            </a:pPr>
            <a:r>
              <a:rPr lang="pl-PL" sz="1300" dirty="0"/>
              <a:t>Wskazanie potencjału uczenia maszynowego w sterowaniu ruchem – nawet w prostej, nieskomercjalizowanej formie.</a:t>
            </a: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5AA87249-398C-0DA5-318E-F932EDB82954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</p:spTree>
    <p:extLst>
      <p:ext uri="{BB962C8B-B14F-4D97-AF65-F5344CB8AC3E}">
        <p14:creationId xmlns:p14="http://schemas.microsoft.com/office/powerpoint/2010/main" val="1648327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75531-BC2F-8CDE-C1CA-909D345DDA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CD918F90-4CA1-518C-A4F5-93CE7A2F5929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27E98785-CAF1-B07D-2ACB-0A02FA425C81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7BAD8194-43C7-01A6-D69F-04C379A8B69A}"/>
              </a:ext>
            </a:extLst>
          </p:cNvPr>
          <p:cNvSpPr txBox="1"/>
          <p:nvPr/>
        </p:nvSpPr>
        <p:spPr>
          <a:xfrm>
            <a:off x="504979" y="448241"/>
            <a:ext cx="10729784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INTELIGENTNE SYSTEMY TRANSPORTOWE (ITS)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6E6E2432-DF05-92AC-2FBC-5B636A1A0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4" name="Prostokąt 3">
            <a:extLst>
              <a:ext uri="{FF2B5EF4-FFF2-40B4-BE49-F238E27FC236}">
                <a16:creationId xmlns:a16="http://schemas.microsoft.com/office/drawing/2014/main" id="{27DD0F7C-410F-6334-1A43-21B2A6D07D3D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6463C85D-D114-B72F-61C9-1BDDAA668CD7}"/>
              </a:ext>
            </a:extLst>
          </p:cNvPr>
          <p:cNvSpPr txBox="1"/>
          <p:nvPr/>
        </p:nvSpPr>
        <p:spPr>
          <a:xfrm>
            <a:off x="504978" y="1286518"/>
            <a:ext cx="6992207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l-PL" sz="1300" dirty="0"/>
              <a:t>ITS to nowoczesne rozwiązania technologiczne wspierające zarządzanie ruchem drogowym oraz poprawę bezpieczeństwa i efektywności transportu.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Ich działanie opiera się na integracji technologii informatycznych, komunikacyjnych i automatyki, co umożliwia dynamiczne reagowanie na zmieniające się warunki ruchu w czasie rzeczywistym.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Kluczowe elementy ITS to:</a:t>
            </a:r>
          </a:p>
          <a:p>
            <a:pPr>
              <a:buNone/>
            </a:pPr>
            <a:r>
              <a:rPr lang="pl-PL" sz="1300" dirty="0"/>
              <a:t>• czujniki i detektory ruchu,</a:t>
            </a:r>
          </a:p>
          <a:p>
            <a:pPr>
              <a:buNone/>
            </a:pPr>
            <a:r>
              <a:rPr lang="pl-PL" sz="1300" dirty="0"/>
              <a:t>• systemy monitoringu i zarządzania ruchem,</a:t>
            </a:r>
          </a:p>
          <a:p>
            <a:pPr>
              <a:buNone/>
            </a:pPr>
            <a:r>
              <a:rPr lang="pl-PL" sz="1300" dirty="0"/>
              <a:t>• komunikacja między pojazdami (V2V) i infrastrukturą (V2I).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Przykłady istniejących systemów adaptacyjnych:</a:t>
            </a:r>
          </a:p>
          <a:p>
            <a:pPr>
              <a:buNone/>
            </a:pPr>
            <a:r>
              <a:rPr lang="pl-PL" sz="1300" dirty="0"/>
              <a:t>• SCATS (Sydney </a:t>
            </a:r>
            <a:r>
              <a:rPr lang="pl-PL" sz="1300" dirty="0" err="1"/>
              <a:t>Coordinated</a:t>
            </a:r>
            <a:r>
              <a:rPr lang="pl-PL" sz="1300" dirty="0"/>
              <a:t> </a:t>
            </a:r>
            <a:r>
              <a:rPr lang="pl-PL" sz="1300" dirty="0" err="1"/>
              <a:t>Adaptive</a:t>
            </a:r>
            <a:r>
              <a:rPr lang="pl-PL" sz="1300" dirty="0"/>
              <a:t> </a:t>
            </a:r>
            <a:r>
              <a:rPr lang="pl-PL" sz="1300" dirty="0" err="1"/>
              <a:t>Traffic</a:t>
            </a:r>
            <a:r>
              <a:rPr lang="pl-PL" sz="1300" dirty="0"/>
              <a:t> System) – stosowany m.in. w Australii i Azji,</a:t>
            </a:r>
          </a:p>
          <a:p>
            <a:pPr>
              <a:buNone/>
            </a:pPr>
            <a:r>
              <a:rPr lang="pl-PL" sz="1300" dirty="0"/>
              <a:t>• SCOOT (Split </a:t>
            </a:r>
            <a:r>
              <a:rPr lang="pl-PL" sz="1300" dirty="0" err="1"/>
              <a:t>Cycle</a:t>
            </a:r>
            <a:r>
              <a:rPr lang="pl-PL" sz="1300" dirty="0"/>
              <a:t> Offset </a:t>
            </a:r>
            <a:r>
              <a:rPr lang="pl-PL" sz="1300" dirty="0" err="1"/>
              <a:t>Optimization</a:t>
            </a:r>
            <a:r>
              <a:rPr lang="pl-PL" sz="1300" dirty="0"/>
              <a:t> </a:t>
            </a:r>
            <a:r>
              <a:rPr lang="pl-PL" sz="1300" dirty="0" err="1"/>
              <a:t>Technique</a:t>
            </a:r>
            <a:r>
              <a:rPr lang="pl-PL" sz="1300" dirty="0"/>
              <a:t>) – rozwijany w Wielkiej Brytanii,</a:t>
            </a:r>
          </a:p>
          <a:p>
            <a:pPr>
              <a:buNone/>
            </a:pPr>
            <a:r>
              <a:rPr lang="pl-PL" sz="1300" dirty="0"/>
              <a:t>• RHODES – dynamiczne sterowanie światłami oparte na predykcji przepływu pojazdów.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Mimo zaawansowania technicznego, systemy te mają ograniczenia – np. wysokie koszty wdrożenia, trudności w skalowaniu oraz ograniczoną elastyczność wobec nagłych zmian w ruchu.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Dlatego coraz większe znaczenie mają rozwiązania oparte na sztucznej inteligencji, takie jak uczenie ze wzmocnieniem, które mogą uczyć się i adaptować bez potrzeby ręcznego modelowania warunków ruchu.</a:t>
            </a:r>
          </a:p>
        </p:txBody>
      </p:sp>
    </p:spTree>
    <p:extLst>
      <p:ext uri="{BB962C8B-B14F-4D97-AF65-F5344CB8AC3E}">
        <p14:creationId xmlns:p14="http://schemas.microsoft.com/office/powerpoint/2010/main" val="3893143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6C05B-B5A0-1230-85CB-D5BA362BB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E546CCF6-89E5-423E-9DE5-7167D956E1C6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BB461C45-BAC5-89A7-FEFC-CDE051060482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7EB9B621-DE30-91E3-A53C-39A587EBC110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CFDAD98D-34A9-9962-2149-3AA724E1AB73}"/>
              </a:ext>
            </a:extLst>
          </p:cNvPr>
          <p:cNvSpPr txBox="1"/>
          <p:nvPr/>
        </p:nvSpPr>
        <p:spPr>
          <a:xfrm>
            <a:off x="504979" y="448241"/>
            <a:ext cx="10729784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PODSTAWY UCZENIA ZE WZMOCNIENIEM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488B1BE9-36E7-776C-D4B4-3BC29FBAB7BE}"/>
              </a:ext>
            </a:extLst>
          </p:cNvPr>
          <p:cNvSpPr txBox="1"/>
          <p:nvPr/>
        </p:nvSpPr>
        <p:spPr>
          <a:xfrm>
            <a:off x="504978" y="1286518"/>
            <a:ext cx="6737473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l-PL" sz="1400" b="1" dirty="0"/>
              <a:t>Uczenie ze wzmocnieniem (RL)</a:t>
            </a:r>
            <a:r>
              <a:rPr lang="pl-PL" sz="1400" dirty="0"/>
              <a:t> to dziedzina sztucznej inteligencji, w której agent uczy się poprzez interakcję ze środowiskiem, otrzymując nagrody lub kary za swoje działania.</a:t>
            </a:r>
            <a:br>
              <a:rPr lang="pl-PL" sz="1400" dirty="0"/>
            </a:br>
            <a:r>
              <a:rPr lang="pl-PL" sz="1400" dirty="0"/>
              <a:t>Duży rozgłos RL zdobyło dzięki sukcesowi agenta </a:t>
            </a:r>
            <a:r>
              <a:rPr lang="pl-PL" sz="1400" dirty="0" err="1"/>
              <a:t>DeepMind</a:t>
            </a:r>
            <a:r>
              <a:rPr lang="pl-PL" sz="1400" dirty="0"/>
              <a:t>, który samodzielnie nauczył się grać w klasyczne gry Atari (np. </a:t>
            </a:r>
            <a:r>
              <a:rPr lang="pl-PL" sz="1400" i="1" dirty="0" err="1"/>
              <a:t>Breakout</a:t>
            </a:r>
            <a:r>
              <a:rPr lang="pl-PL" sz="1400" dirty="0"/>
              <a:t>), a także dzięki projektom takim jak </a:t>
            </a:r>
            <a:r>
              <a:rPr lang="pl-PL" sz="1400" b="1" dirty="0" err="1"/>
              <a:t>AlphaGo</a:t>
            </a:r>
            <a:r>
              <a:rPr lang="pl-PL" sz="1400" b="1" dirty="0"/>
              <a:t> (2016)</a:t>
            </a:r>
            <a:r>
              <a:rPr lang="pl-PL" sz="1400" dirty="0"/>
              <a:t> i </a:t>
            </a:r>
            <a:r>
              <a:rPr lang="pl-PL" sz="1400" b="1" dirty="0" err="1"/>
              <a:t>AlphaZero</a:t>
            </a:r>
            <a:r>
              <a:rPr lang="pl-PL" sz="1400" b="1" dirty="0"/>
              <a:t> (2017)</a:t>
            </a:r>
            <a:r>
              <a:rPr lang="pl-PL" sz="1400" dirty="0"/>
              <a:t> – osiągając wyniki lepsze od ludzi.</a:t>
            </a:r>
          </a:p>
          <a:p>
            <a:pPr>
              <a:buNone/>
            </a:pPr>
            <a:endParaRPr lang="pl-PL" sz="1400" dirty="0"/>
          </a:p>
          <a:p>
            <a:pPr>
              <a:buNone/>
            </a:pPr>
            <a:r>
              <a:rPr lang="pl-PL" sz="1400" dirty="0"/>
              <a:t>Model RL opiera się na tzw. </a:t>
            </a:r>
            <a:r>
              <a:rPr lang="pl-PL" sz="1400" b="1" dirty="0"/>
              <a:t>procesie decyzyjnym Markowa (MDP)</a:t>
            </a:r>
            <a:r>
              <a:rPr lang="pl-PL" sz="1400" dirty="0"/>
              <a:t>, który składa się z:</a:t>
            </a:r>
            <a:br>
              <a:rPr lang="pl-PL" sz="1400" dirty="0"/>
            </a:br>
            <a:r>
              <a:rPr lang="pl-PL" sz="1400" dirty="0"/>
              <a:t>• </a:t>
            </a:r>
            <a:r>
              <a:rPr lang="pl-PL" sz="1400" b="1" dirty="0"/>
              <a:t>stanów (S)</a:t>
            </a:r>
            <a:r>
              <a:rPr lang="pl-PL" sz="1400" dirty="0"/>
              <a:t> – opisujących bieżącą sytuację (np. długości kolejek),</a:t>
            </a:r>
            <a:br>
              <a:rPr lang="pl-PL" sz="1400" dirty="0"/>
            </a:br>
            <a:r>
              <a:rPr lang="pl-PL" sz="1400" dirty="0"/>
              <a:t>• </a:t>
            </a:r>
            <a:r>
              <a:rPr lang="pl-PL" sz="1400" b="1" dirty="0"/>
              <a:t>akcji (A)</a:t>
            </a:r>
            <a:r>
              <a:rPr lang="pl-PL" sz="1400" dirty="0"/>
              <a:t> – możliwych decyzji agenta (np. zmiana świateł),</a:t>
            </a:r>
            <a:br>
              <a:rPr lang="pl-PL" sz="1400" dirty="0"/>
            </a:br>
            <a:r>
              <a:rPr lang="pl-PL" sz="1400" dirty="0"/>
              <a:t>• </a:t>
            </a:r>
            <a:r>
              <a:rPr lang="pl-PL" sz="1400" b="1" dirty="0"/>
              <a:t>nagrody (R)</a:t>
            </a:r>
            <a:r>
              <a:rPr lang="pl-PL" sz="1400" dirty="0"/>
              <a:t> – informacji zwrotnej za wykonanie danej akcji,</a:t>
            </a:r>
            <a:br>
              <a:rPr lang="pl-PL" sz="1400" dirty="0"/>
            </a:br>
            <a:r>
              <a:rPr lang="pl-PL" sz="1400" dirty="0"/>
              <a:t>• </a:t>
            </a:r>
            <a:r>
              <a:rPr lang="pl-PL" sz="1400" b="1" dirty="0"/>
              <a:t>funkcji przejścia (P)</a:t>
            </a:r>
            <a:r>
              <a:rPr lang="pl-PL" sz="1400" dirty="0"/>
              <a:t> – określającej prawdopodobieństwo przejścia ze stanu do stanu.</a:t>
            </a:r>
          </a:p>
          <a:p>
            <a:pPr>
              <a:buNone/>
            </a:pPr>
            <a:endParaRPr lang="pl-PL" sz="1400" dirty="0"/>
          </a:p>
          <a:p>
            <a:pPr>
              <a:buNone/>
            </a:pPr>
            <a:r>
              <a:rPr lang="pl-PL" sz="1400" dirty="0"/>
              <a:t>Celem agenta jest </a:t>
            </a:r>
            <a:r>
              <a:rPr lang="pl-PL" sz="1400" b="1" dirty="0"/>
              <a:t>maksymalizacja skumulowanej nagrody w czasie</a:t>
            </a:r>
            <a:r>
              <a:rPr lang="pl-PL" sz="1400" dirty="0"/>
              <a:t>.</a:t>
            </a:r>
          </a:p>
          <a:p>
            <a:pPr>
              <a:buNone/>
            </a:pPr>
            <a:r>
              <a:rPr lang="pl-PL" sz="1400" dirty="0"/>
              <a:t>RL może być stosowane w środowiskach, gdzie model świata nie jest w pełni znany – agent sam uczy się optymalnej polityki działania.</a:t>
            </a:r>
          </a:p>
          <a:p>
            <a:pPr>
              <a:buNone/>
            </a:pPr>
            <a:br>
              <a:rPr lang="pl-PL" sz="1400" dirty="0"/>
            </a:br>
            <a:r>
              <a:rPr lang="pl-PL" sz="1400" b="1" dirty="0"/>
              <a:t>Polityka ta może być deterministyczna</a:t>
            </a:r>
            <a:r>
              <a:rPr lang="pl-PL" sz="1400" dirty="0"/>
              <a:t> (zawsze ta sama akcja w danym stanie) </a:t>
            </a:r>
            <a:r>
              <a:rPr lang="pl-PL" sz="1400" b="1" dirty="0"/>
              <a:t>lub stochastyczna</a:t>
            </a:r>
            <a:r>
              <a:rPr lang="pl-PL" sz="1400" dirty="0"/>
              <a:t> (akcja wybierana losowo z rozkładu prawdopodobieństwa) – co pozwala na lepszą eksplorację i elastyczność w dynamicznych środowiskach.</a:t>
            </a:r>
          </a:p>
        </p:txBody>
      </p:sp>
      <p:pic>
        <p:nvPicPr>
          <p:cNvPr id="14" name="grafika2">
            <a:extLst>
              <a:ext uri="{FF2B5EF4-FFF2-40B4-BE49-F238E27FC236}">
                <a16:creationId xmlns:a16="http://schemas.microsoft.com/office/drawing/2014/main" id="{F4709785-EDA8-45D5-FFCD-AFF91B3BA2DA}"/>
              </a:ext>
            </a:extLst>
          </p:cNvPr>
          <p:cNvPicPr/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7344504" y="1286518"/>
            <a:ext cx="4680000" cy="1842770"/>
          </a:xfrm>
          <a:prstGeom prst="rect">
            <a:avLst/>
          </a:prstGeom>
        </p:spPr>
      </p:pic>
      <p:pic>
        <p:nvPicPr>
          <p:cNvPr id="4099" name="Picture 3">
            <a:extLst>
              <a:ext uri="{FF2B5EF4-FFF2-40B4-BE49-F238E27FC236}">
                <a16:creationId xmlns:a16="http://schemas.microsoft.com/office/drawing/2014/main" id="{04A92BFD-B0DA-D7D3-C62D-62DBE7632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504" y="3190058"/>
            <a:ext cx="4680000" cy="3004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9038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4994AC-6A8F-FCD4-F96E-17C8F70F8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B8CF130B-D49F-8508-E670-7BFDD425B7D5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BAD42EF5-DD16-325C-7A3D-DE77CF562716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3AA0210F-29C9-0806-EAE8-11377B067D56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17CD7084-9E6D-E729-9D97-E4A2B3AC9BA4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ALGORYTM ACTOR-CRITIC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FA82BCDE-EDF5-22BA-F06E-881DBF61FD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947" y="557175"/>
            <a:ext cx="4680000" cy="295708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pole tekstowe 9">
            <a:extLst>
              <a:ext uri="{FF2B5EF4-FFF2-40B4-BE49-F238E27FC236}">
                <a16:creationId xmlns:a16="http://schemas.microsoft.com/office/drawing/2014/main" id="{8C66002F-AC4F-61B2-0B87-47C51B55B367}"/>
              </a:ext>
            </a:extLst>
          </p:cNvPr>
          <p:cNvSpPr txBox="1"/>
          <p:nvPr/>
        </p:nvSpPr>
        <p:spPr>
          <a:xfrm>
            <a:off x="504978" y="1286518"/>
            <a:ext cx="6992207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l-PL" sz="1300" dirty="0" err="1"/>
              <a:t>Actor-Critic</a:t>
            </a:r>
            <a:r>
              <a:rPr lang="pl-PL" sz="1300" dirty="0"/>
              <a:t> to architektura uczenia ze wzmocnieniem, która łączy:</a:t>
            </a:r>
          </a:p>
          <a:p>
            <a:pPr>
              <a:buNone/>
            </a:pPr>
            <a:r>
              <a:rPr lang="pl-PL" sz="1300" dirty="0"/>
              <a:t>• Aktor (ang. </a:t>
            </a:r>
            <a:r>
              <a:rPr lang="pl-PL" sz="1300" dirty="0" err="1"/>
              <a:t>Actor</a:t>
            </a:r>
            <a:r>
              <a:rPr lang="pl-PL" sz="1300" dirty="0"/>
              <a:t>) – decyduje, jaką akcję podjąć w danym stanie (polityka działania),</a:t>
            </a:r>
          </a:p>
          <a:p>
            <a:pPr>
              <a:buNone/>
            </a:pPr>
            <a:r>
              <a:rPr lang="pl-PL" sz="1300" dirty="0"/>
              <a:t>• Krytyk (ang. </a:t>
            </a:r>
            <a:r>
              <a:rPr lang="pl-PL" sz="1300" dirty="0" err="1"/>
              <a:t>Critic</a:t>
            </a:r>
            <a:r>
              <a:rPr lang="pl-PL" sz="1300" dirty="0"/>
              <a:t>) – ocenia, jak dobra była ta decyzja, obliczając wartość stanu i błąd predykcji.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Działa na zasadzie współpracy dwóch sieci neuronowych:</a:t>
            </a:r>
          </a:p>
          <a:p>
            <a:pPr>
              <a:buNone/>
            </a:pPr>
            <a:r>
              <a:rPr lang="pl-PL" sz="1300" dirty="0"/>
              <a:t>• Aktor aktualizuje strategię na podstawie informacji zwrotnej od Krytyka,</a:t>
            </a:r>
          </a:p>
          <a:p>
            <a:pPr>
              <a:buNone/>
            </a:pPr>
            <a:r>
              <a:rPr lang="pl-PL" sz="1300" dirty="0"/>
              <a:t>• Krytyk uczy się na podstawie różnicy czasowej (TD error) między przewidywaną a rzeczywistą nagrodą.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Algorytm potrafi generować deterministyczne lub stochastyczne polityki – w zależności od zastosowanej funkcji wyjściowej (np. </a:t>
            </a:r>
            <a:r>
              <a:rPr lang="pl-PL" sz="1300" dirty="0" err="1"/>
              <a:t>softmax</a:t>
            </a:r>
            <a:r>
              <a:rPr lang="pl-PL" sz="1300" dirty="0"/>
              <a:t> vs </a:t>
            </a:r>
            <a:r>
              <a:rPr lang="pl-PL" sz="1300" dirty="0" err="1"/>
              <a:t>argmax</a:t>
            </a:r>
            <a:r>
              <a:rPr lang="pl-PL" sz="1300" dirty="0"/>
              <a:t>).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 err="1"/>
              <a:t>Actor-Critic</a:t>
            </a:r>
            <a:r>
              <a:rPr lang="pl-PL" sz="1300" dirty="0"/>
              <a:t> może być wykorzystywany zarówno w przestrzeniach dyskretnych, jak i ciągłych, co czyni go elastycznym w zastosowaniach takich jak sterowanie ruchem.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Zalety:</a:t>
            </a:r>
          </a:p>
          <a:p>
            <a:pPr>
              <a:buNone/>
            </a:pPr>
            <a:r>
              <a:rPr lang="pl-PL" sz="1300" dirty="0"/>
              <a:t>• szybsza konwergencja niż w metodach opartych wyłącznie na wartości,</a:t>
            </a:r>
          </a:p>
          <a:p>
            <a:pPr>
              <a:buNone/>
            </a:pPr>
            <a:r>
              <a:rPr lang="pl-PL" sz="1300" dirty="0"/>
              <a:t>• mniejsza wariancja gradientów niż w klasycznym policy gradient,</a:t>
            </a:r>
          </a:p>
          <a:p>
            <a:pPr>
              <a:buNone/>
            </a:pPr>
            <a:r>
              <a:rPr lang="pl-PL" sz="1300" dirty="0"/>
              <a:t>• możliwość działania w czasie rzeczywistym.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4C42D46F-6F5B-9CD5-468C-BC4885EC82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083" y="3632502"/>
            <a:ext cx="4680000" cy="282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584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C0BDC-3872-E80A-32E0-652E766AF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E179F3B9-1C92-269D-E3BF-8A1BF98EFA49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5C583AB8-140D-877B-F13E-5E3E8362A1CD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F50ED704-1F80-E5C7-175E-EFAC6CB49B35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0F846255-163C-7989-0FCC-56B5A6FB9A9A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UCZENIE GŁĘBOKIE I ARCHITEKTURA SIECI NEURONOWEJ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0EF9DDC9-0194-C577-274C-44CD6516B56A}"/>
              </a:ext>
            </a:extLst>
          </p:cNvPr>
          <p:cNvSpPr txBox="1"/>
          <p:nvPr/>
        </p:nvSpPr>
        <p:spPr>
          <a:xfrm>
            <a:off x="504978" y="1286518"/>
            <a:ext cx="6992207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Uczenie głębokie (</a:t>
            </a:r>
            <a:r>
              <a:rPr lang="pl-PL" sz="1400" dirty="0" err="1"/>
              <a:t>Deep</a:t>
            </a:r>
            <a:r>
              <a:rPr lang="pl-PL" sz="1400" dirty="0"/>
              <a:t> Learning) wykorzystuje wielowarstwowe sieci neuronowe do aproksymacji funkcji i podejmowania decyzji.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W kontekście sterowania ruchem drogowym znacząco upraszcza procesy decyzyjne, ponieważ: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eliminuje konieczność ręcznego definiowania reguł i tabel Q,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zmniejsza zasoby pamięci i obliczeniowe – nie trzeba przechowywać i aktualizować dużych macierzy wartości dla każdej kombinacji stan-akcja,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sieć automatycznie uczy się reprezentacji istotnych cech na podstawie surowych danych (np. długości kolejek).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W algorytmie </a:t>
            </a:r>
            <a:r>
              <a:rPr lang="pl-PL" sz="1400" dirty="0" err="1"/>
              <a:t>Actor-Critic</a:t>
            </a:r>
            <a:r>
              <a:rPr lang="pl-PL" sz="1400" dirty="0"/>
              <a:t> sieć pełni podwójną rolę: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Aktor – generuje politykę (rozkład prawdopodobieństw akcji),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Krytyk – ocenia wartość stanu (funkcja V).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9F20028A-B232-E728-FD00-24751AB8B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9531" y="1144680"/>
            <a:ext cx="3884496" cy="2133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619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0D7100-B448-080C-9C2F-E9D367AC3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EC3BF8C8-A10F-60BC-4AEC-177BF1F7B189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0C844714-B514-A040-452D-9E8D11016D23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845DF1B0-BCF9-FDD1-08BC-94BDACF0F998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F5D971B8-2D09-D86F-8E69-2AB4298C5BB5}"/>
              </a:ext>
            </a:extLst>
          </p:cNvPr>
          <p:cNvSpPr txBox="1"/>
          <p:nvPr/>
        </p:nvSpPr>
        <p:spPr>
          <a:xfrm>
            <a:off x="504978" y="440552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Środowisko symulacyjne SUMO + </a:t>
            </a:r>
            <a:r>
              <a:rPr lang="pl-PL" sz="2000" dirty="0" err="1"/>
              <a:t>TraCI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74A2CD45-28C9-5A12-8C0F-E578E4A7C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931" y="4379188"/>
            <a:ext cx="4680000" cy="1708056"/>
          </a:xfrm>
          <a:prstGeom prst="rect">
            <a:avLst/>
          </a:prstGeom>
        </p:spPr>
      </p:pic>
      <p:pic>
        <p:nvPicPr>
          <p:cNvPr id="5131" name="Picture 11" descr="Eclipse SUMO - Simulation of Urban MObility">
            <a:extLst>
              <a:ext uri="{FF2B5EF4-FFF2-40B4-BE49-F238E27FC236}">
                <a16:creationId xmlns:a16="http://schemas.microsoft.com/office/drawing/2014/main" id="{453422F5-CB54-1A2D-EEDE-67CC954C7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2931" y="1730914"/>
            <a:ext cx="4680000" cy="253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pole tekstowe 15">
            <a:extLst>
              <a:ext uri="{FF2B5EF4-FFF2-40B4-BE49-F238E27FC236}">
                <a16:creationId xmlns:a16="http://schemas.microsoft.com/office/drawing/2014/main" id="{DD828424-BE09-FC2D-C99E-3A0628C95538}"/>
              </a:ext>
            </a:extLst>
          </p:cNvPr>
          <p:cNvSpPr txBox="1"/>
          <p:nvPr/>
        </p:nvSpPr>
        <p:spPr>
          <a:xfrm>
            <a:off x="504978" y="1286518"/>
            <a:ext cx="6992207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400" dirty="0"/>
              <a:t>SUMO (</a:t>
            </a:r>
            <a:r>
              <a:rPr lang="pl-PL" sz="1400" dirty="0" err="1"/>
              <a:t>Simulation</a:t>
            </a:r>
            <a:r>
              <a:rPr lang="pl-PL" sz="1400" dirty="0"/>
              <a:t> of Urban </a:t>
            </a:r>
            <a:r>
              <a:rPr lang="pl-PL" sz="1400" dirty="0" err="1"/>
              <a:t>MObility</a:t>
            </a:r>
            <a:r>
              <a:rPr lang="pl-PL" sz="1400" dirty="0"/>
              <a:t>) to </a:t>
            </a:r>
            <a:r>
              <a:rPr lang="pl-PL" sz="1400" dirty="0" err="1"/>
              <a:t>otwartoźródłowy</a:t>
            </a:r>
            <a:r>
              <a:rPr lang="pl-PL" sz="1400" dirty="0"/>
              <a:t> </a:t>
            </a:r>
            <a:r>
              <a:rPr lang="pl-PL" sz="1400" dirty="0" err="1"/>
              <a:t>mikrosymulator</a:t>
            </a:r>
            <a:r>
              <a:rPr lang="pl-PL" sz="1400" dirty="0"/>
              <a:t> ruchu drogowego, który umożliwia dokładne modelowanie </a:t>
            </a:r>
            <a:r>
              <a:rPr lang="pl-PL" sz="1400" dirty="0" err="1"/>
              <a:t>zachowań</a:t>
            </a:r>
            <a:r>
              <a:rPr lang="pl-PL" sz="1400" dirty="0"/>
              <a:t> pojedynczych pojazdów.</a:t>
            </a:r>
          </a:p>
          <a:p>
            <a:endParaRPr lang="pl-PL" sz="1400" dirty="0"/>
          </a:p>
          <a:p>
            <a:r>
              <a:rPr lang="pl-PL" sz="1400" dirty="0"/>
              <a:t>Pozwala tworzyć realistyczne sieci dróg, definiować skrzyżowania, sygnalizację świetlną, źródła ruchu oraz pojazdy komunikacji publicznej.</a:t>
            </a:r>
          </a:p>
          <a:p>
            <a:endParaRPr lang="pl-PL" sz="1400" dirty="0"/>
          </a:p>
          <a:p>
            <a:r>
              <a:rPr lang="pl-PL" sz="1400" dirty="0"/>
              <a:t>W pracy wykorzystano sieć składającą się z czterech skrzyżowań i ośmiu wlotów – zróżnicowany, realistyczny model ruchu.</a:t>
            </a:r>
          </a:p>
          <a:p>
            <a:endParaRPr lang="pl-PL" sz="1400" dirty="0"/>
          </a:p>
          <a:p>
            <a:r>
              <a:rPr lang="pl-PL" sz="1400" dirty="0" err="1"/>
              <a:t>TraCI</a:t>
            </a:r>
            <a:r>
              <a:rPr lang="pl-PL" sz="1400" dirty="0"/>
              <a:t> (</a:t>
            </a:r>
            <a:r>
              <a:rPr lang="pl-PL" sz="1400" dirty="0" err="1"/>
              <a:t>Traffic</a:t>
            </a:r>
            <a:r>
              <a:rPr lang="pl-PL" sz="1400" dirty="0"/>
              <a:t> Control Interface)</a:t>
            </a:r>
          </a:p>
          <a:p>
            <a:r>
              <a:rPr lang="pl-PL" sz="1400" dirty="0"/>
              <a:t>Interfejs umożliwiający dwukierunkową komunikację między </a:t>
            </a:r>
            <a:r>
              <a:rPr lang="pl-PL" sz="1400" dirty="0" err="1"/>
              <a:t>Pythonem</a:t>
            </a:r>
            <a:r>
              <a:rPr lang="pl-PL" sz="1400" dirty="0"/>
              <a:t> a SUMO w czasie rzeczywistym.</a:t>
            </a:r>
          </a:p>
          <a:p>
            <a:endParaRPr lang="pl-PL" sz="1400" dirty="0"/>
          </a:p>
          <a:p>
            <a:r>
              <a:rPr lang="pl-PL" sz="1400" dirty="0"/>
              <a:t>Dzięki </a:t>
            </a:r>
            <a:r>
              <a:rPr lang="pl-PL" sz="1400" dirty="0" err="1"/>
              <a:t>TraCI</a:t>
            </a:r>
            <a:r>
              <a:rPr lang="pl-PL" sz="1400" dirty="0"/>
              <a:t> agent RL może:</a:t>
            </a:r>
          </a:p>
          <a:p>
            <a:r>
              <a:rPr lang="pl-PL" sz="1400" dirty="0"/>
              <a:t>• odczytywać dane o stanie ruchu (kolejki, czas oczekiwania, pojazdy),</a:t>
            </a:r>
          </a:p>
          <a:p>
            <a:r>
              <a:rPr lang="pl-PL" sz="1400" dirty="0"/>
              <a:t>• sterować światłami: </a:t>
            </a:r>
            <a:r>
              <a:rPr lang="pl-PL" sz="1400" dirty="0" err="1"/>
              <a:t>traci.trafficlight.setRedYellowGreenState</a:t>
            </a:r>
            <a:r>
              <a:rPr lang="pl-PL" sz="1400" dirty="0"/>
              <a:t>()</a:t>
            </a:r>
          </a:p>
          <a:p>
            <a:r>
              <a:rPr lang="pl-PL" sz="1400" dirty="0"/>
              <a:t>• wykonywać akcje co krok symulacji i na bieżąco reagować na sytuację na skrzyżowaniu.</a:t>
            </a:r>
          </a:p>
          <a:p>
            <a:endParaRPr lang="pl-PL" sz="1400" dirty="0"/>
          </a:p>
          <a:p>
            <a:r>
              <a:rPr lang="pl-PL" sz="1400" dirty="0"/>
              <a:t>Dlaczego SUMO + </a:t>
            </a:r>
            <a:r>
              <a:rPr lang="pl-PL" sz="1400" dirty="0" err="1"/>
              <a:t>TraCI</a:t>
            </a:r>
            <a:r>
              <a:rPr lang="pl-PL" sz="1400" dirty="0"/>
              <a:t>?</a:t>
            </a:r>
          </a:p>
          <a:p>
            <a:r>
              <a:rPr lang="pl-PL" sz="1400" dirty="0"/>
              <a:t>Łatwa integracja z </a:t>
            </a:r>
            <a:r>
              <a:rPr lang="pl-PL" sz="1400" dirty="0" err="1"/>
              <a:t>Pythonem</a:t>
            </a:r>
            <a:r>
              <a:rPr lang="pl-PL" sz="1400" dirty="0"/>
              <a:t>,</a:t>
            </a:r>
          </a:p>
          <a:p>
            <a:endParaRPr lang="pl-PL" sz="1400" dirty="0"/>
          </a:p>
          <a:p>
            <a:r>
              <a:rPr lang="pl-PL" sz="1400" dirty="0"/>
              <a:t>Niskie wymagania sprzętowe,</a:t>
            </a:r>
          </a:p>
          <a:p>
            <a:endParaRPr lang="pl-PL" sz="1400" dirty="0"/>
          </a:p>
          <a:p>
            <a:r>
              <a:rPr lang="pl-PL" sz="1400" dirty="0"/>
              <a:t>Możliwość pełnej kontroli środowiska do testów algorytmu RL,</a:t>
            </a:r>
          </a:p>
          <a:p>
            <a:endParaRPr lang="pl-PL" sz="1400" dirty="0"/>
          </a:p>
          <a:p>
            <a:r>
              <a:rPr lang="pl-PL" sz="1400" dirty="0"/>
              <a:t>Umożliwia symulacje w pełni autonomiczne i powtarzalne – kluczowe dla uczenia maszynowego.</a:t>
            </a:r>
          </a:p>
          <a:p>
            <a:endParaRPr lang="pl-PL" sz="1400" dirty="0"/>
          </a:p>
        </p:txBody>
      </p:sp>
    </p:spTree>
    <p:extLst>
      <p:ext uri="{BB962C8B-B14F-4D97-AF65-F5344CB8AC3E}">
        <p14:creationId xmlns:p14="http://schemas.microsoft.com/office/powerpoint/2010/main" val="189331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89B7B-3FCF-67D2-6153-C20D4E443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9EC7AD4C-2EAD-9F06-9A42-14FC4EB73D33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B2824F33-3090-3944-98C5-6C6747EB7779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9FDBA585-A8E6-7BD8-7442-F0BE236B28D2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C30658A5-E25E-D11D-D83B-0276C2DA0D7C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Implementacja w </a:t>
            </a:r>
            <a:r>
              <a:rPr lang="pl-PL" sz="2000" dirty="0" err="1"/>
              <a:t>Python</a:t>
            </a:r>
            <a:r>
              <a:rPr lang="pl-PL" sz="2000" dirty="0"/>
              <a:t> + </a:t>
            </a:r>
            <a:r>
              <a:rPr lang="pl-PL" sz="2000" dirty="0" err="1"/>
              <a:t>TraC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40FF9E5B-D2F1-8E0E-112C-658A7FD59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1256" y="292555"/>
            <a:ext cx="3733800" cy="5822315"/>
          </a:xfrm>
          <a:prstGeom prst="rect">
            <a:avLst/>
          </a:prstGeom>
        </p:spPr>
      </p:pic>
      <p:sp>
        <p:nvSpPr>
          <p:cNvPr id="9" name="pole tekstowe 8">
            <a:extLst>
              <a:ext uri="{FF2B5EF4-FFF2-40B4-BE49-F238E27FC236}">
                <a16:creationId xmlns:a16="http://schemas.microsoft.com/office/drawing/2014/main" id="{9B0A656D-3341-5D75-2711-46BCC7517B5B}"/>
              </a:ext>
            </a:extLst>
          </p:cNvPr>
          <p:cNvSpPr txBox="1"/>
          <p:nvPr/>
        </p:nvSpPr>
        <p:spPr>
          <a:xfrm>
            <a:off x="504978" y="1286518"/>
            <a:ext cx="7446326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Inicjalizacja i połączenie z </a:t>
            </a:r>
            <a:r>
              <a:rPr lang="pl-PL" sz="1400" dirty="0" err="1"/>
              <a:t>TraCI</a:t>
            </a:r>
            <a:r>
              <a:rPr lang="pl-PL" sz="1400" dirty="0"/>
              <a:t> API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– Uruchomienie symulacji SUMO oraz nawiązanie połączenia z </a:t>
            </a:r>
            <a:r>
              <a:rPr lang="pl-PL" sz="1400" dirty="0" err="1"/>
              <a:t>Pythonem</a:t>
            </a:r>
            <a:r>
              <a:rPr lang="pl-PL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Utworzenie modelu </a:t>
            </a:r>
            <a:r>
              <a:rPr lang="pl-PL" sz="1400" dirty="0" err="1"/>
              <a:t>Actor-Critic</a:t>
            </a: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– Inicjalizacja architektury sieci neuronowej aktora i krytyka.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Pętla działania (dla każdego kroku symulacji):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Pobranie aktualnego stanu (</a:t>
            </a:r>
            <a:r>
              <a:rPr lang="pl-PL" sz="1400" dirty="0" err="1"/>
              <a:t>get_state</a:t>
            </a:r>
            <a:r>
              <a:rPr lang="pl-PL" sz="1400" dirty="0"/>
              <a:t>) – np. długości kolejek.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Wybór akcji (</a:t>
            </a:r>
            <a:r>
              <a:rPr lang="pl-PL" sz="1400" dirty="0" err="1"/>
              <a:t>choose_action</a:t>
            </a:r>
            <a:r>
              <a:rPr lang="pl-PL" sz="1400" dirty="0"/>
              <a:t>) – np. zmiana fazy świateł.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Zastosowanie akcji (</a:t>
            </a:r>
            <a:r>
              <a:rPr lang="pl-PL" sz="1400" dirty="0" err="1"/>
              <a:t>apply_action</a:t>
            </a:r>
            <a:r>
              <a:rPr lang="pl-PL" sz="1400" dirty="0"/>
              <a:t>), jeśli decyzja tego wymaga.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Wykonanie kroku symulacji (</a:t>
            </a:r>
            <a:r>
              <a:rPr lang="pl-PL" sz="1400" dirty="0" err="1"/>
              <a:t>simulationStep</a:t>
            </a:r>
            <a:r>
              <a:rPr lang="pl-PL" sz="1400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Obliczenie nagrody (</a:t>
            </a:r>
            <a:r>
              <a:rPr lang="pl-PL" sz="1400" dirty="0" err="1"/>
              <a:t>get_reward</a:t>
            </a:r>
            <a:r>
              <a:rPr lang="pl-PL" sz="1400" dirty="0"/>
              <a:t>) – np. na podstawie łącznego czasu oczekiwania.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Uczenie i zapis modelu: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– Jeśli trwa trening, następuje aktualizacja wag sieci (update </a:t>
            </a:r>
            <a:r>
              <a:rPr lang="pl-PL" sz="1400" dirty="0" err="1"/>
              <a:t>weights</a:t>
            </a:r>
            <a:r>
              <a:rPr lang="pl-PL" sz="1400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– Po zakończeniu treningu model zostaje zapisany (</a:t>
            </a:r>
            <a:r>
              <a:rPr lang="pl-PL" sz="1400" dirty="0" err="1"/>
              <a:t>save</a:t>
            </a:r>
            <a:r>
              <a:rPr lang="pl-PL" sz="1400" dirty="0"/>
              <a:t> model).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endParaRPr lang="pl-PL" sz="1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import traci           # Interfejs komunikacji z SUMO</a:t>
            </a:r>
          </a:p>
          <a:p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import </a:t>
            </a:r>
            <a:r>
              <a:rPr lang="pl-PL" sz="1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numpy</a:t>
            </a:r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 as </a:t>
            </a:r>
            <a:r>
              <a:rPr lang="pl-PL" sz="1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np</a:t>
            </a:r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     # Operacje na danych wejściowych</a:t>
            </a:r>
          </a:p>
          <a:p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import </a:t>
            </a:r>
            <a:r>
              <a:rPr lang="pl-PL" sz="1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tensorflow</a:t>
            </a:r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      # Uczenie głębokie (sieci neuronowe)</a:t>
            </a:r>
          </a:p>
        </p:txBody>
      </p:sp>
    </p:spTree>
    <p:extLst>
      <p:ext uri="{BB962C8B-B14F-4D97-AF65-F5344CB8AC3E}">
        <p14:creationId xmlns:p14="http://schemas.microsoft.com/office/powerpoint/2010/main" val="1738741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601B4-A664-A999-FD43-C1A3992F0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43009F10-563F-CFE4-AE50-12FBEEF3CE6F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6AE2BDA9-2225-C4CA-B825-5BA6EB3B5D34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0C28FE60-6082-4476-53F9-90D9C66D3C55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EB708E01-4988-6AF4-F56C-2526B8D9CA85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SIEĆ NEURONOWA I PROCES UCZENIA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2F8340DA-6531-E1DA-A168-C4448C9F662D}"/>
              </a:ext>
            </a:extLst>
          </p:cNvPr>
          <p:cNvSpPr txBox="1"/>
          <p:nvPr/>
        </p:nvSpPr>
        <p:spPr>
          <a:xfrm>
            <a:off x="504978" y="1286518"/>
            <a:ext cx="6992207" cy="80637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400" dirty="0">
                <a:cs typeface="Cascadia Code" panose="020B0609020000020004" pitchFamily="49" charset="0"/>
              </a:rPr>
              <a:t>Struktura zastosowanej sieci (</a:t>
            </a:r>
            <a:r>
              <a:rPr lang="pl-PL" sz="1400" dirty="0" err="1">
                <a:cs typeface="Cascadia Code" panose="020B0609020000020004" pitchFamily="49" charset="0"/>
              </a:rPr>
              <a:t>Actor-Critic</a:t>
            </a:r>
            <a:r>
              <a:rPr lang="pl-PL" sz="1400" dirty="0">
                <a:cs typeface="Cascadia Code" panose="020B0609020000020004" pitchFamily="49" charset="0"/>
              </a:rPr>
              <a:t>)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Wejście: dane ze środowiska (kolejki, czasy oczekiwania)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Warstwa ukryta: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64 neurony, aktywacja </a:t>
            </a:r>
            <a:r>
              <a:rPr lang="pl-PL" sz="1400" dirty="0" err="1">
                <a:cs typeface="Cascadia Code" panose="020B0609020000020004" pitchFamily="49" charset="0"/>
              </a:rPr>
              <a:t>ReLU</a:t>
            </a:r>
            <a:endParaRPr lang="pl-PL" sz="1400" dirty="0">
              <a:cs typeface="Cascadia Code" panose="020B0609020000020004" pitchFamily="49" charset="0"/>
            </a:endParaRP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Dwie głowy wyjściowe: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Aktor: warstwa </a:t>
            </a:r>
            <a:r>
              <a:rPr lang="pl-PL" sz="1400" dirty="0" err="1">
                <a:cs typeface="Cascadia Code" panose="020B0609020000020004" pitchFamily="49" charset="0"/>
              </a:rPr>
              <a:t>softmax</a:t>
            </a:r>
            <a:r>
              <a:rPr lang="pl-PL" sz="1400" dirty="0">
                <a:cs typeface="Cascadia Code" panose="020B0609020000020004" pitchFamily="49" charset="0"/>
              </a:rPr>
              <a:t> – zwraca rozkład prawdopodobieństw akcji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Krytyk: pojedynczy neuron liniowy – zwraca wartość stanu 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Optymalizator: Adam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Funkcja straty: błąd TD (</a:t>
            </a:r>
            <a:r>
              <a:rPr lang="pl-PL" sz="1400" dirty="0" err="1">
                <a:cs typeface="Cascadia Code" panose="020B0609020000020004" pitchFamily="49" charset="0"/>
              </a:rPr>
              <a:t>Temporal</a:t>
            </a:r>
            <a:r>
              <a:rPr lang="pl-PL" sz="1400" dirty="0">
                <a:cs typeface="Cascadia Code" panose="020B0609020000020004" pitchFamily="49" charset="0"/>
              </a:rPr>
              <a:t> </a:t>
            </a:r>
            <a:r>
              <a:rPr lang="pl-PL" sz="1400" dirty="0" err="1">
                <a:cs typeface="Cascadia Code" panose="020B0609020000020004" pitchFamily="49" charset="0"/>
              </a:rPr>
              <a:t>Difference</a:t>
            </a:r>
            <a:r>
              <a:rPr lang="pl-PL" sz="1400" dirty="0">
                <a:cs typeface="Cascadia Code" panose="020B0609020000020004" pitchFamily="49" charset="0"/>
              </a:rPr>
              <a:t>)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Eksploracja: ε-</a:t>
            </a:r>
            <a:r>
              <a:rPr lang="pl-PL" sz="1400" dirty="0" err="1">
                <a:cs typeface="Cascadia Code" panose="020B0609020000020004" pitchFamily="49" charset="0"/>
              </a:rPr>
              <a:t>greedy</a:t>
            </a:r>
            <a:r>
              <a:rPr lang="pl-PL" sz="1400" dirty="0">
                <a:cs typeface="Cascadia Code" panose="020B0609020000020004" pitchFamily="49" charset="0"/>
              </a:rPr>
              <a:t> lub wybór na podstawie </a:t>
            </a:r>
            <a:r>
              <a:rPr lang="pl-PL" sz="1400" dirty="0" err="1">
                <a:cs typeface="Cascadia Code" panose="020B0609020000020004" pitchFamily="49" charset="0"/>
              </a:rPr>
              <a:t>softmaxa</a:t>
            </a:r>
            <a:endParaRPr lang="pl-PL" sz="1400" dirty="0">
              <a:cs typeface="Cascadia Code" panose="020B0609020000020004" pitchFamily="49" charset="0"/>
            </a:endParaRP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⚙️ Proces uczenia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Agent uczył się przez wiele epok, cyklicznie odczytując stan środowiska, wybierając akcje, otrzymując nagrodę i aktualizując model.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Uczenie nadzorowane przez sygnał nagrody: skracanie kolejek i zmniejszanie czasu oczekiwania.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Trening podzielony na epoki, z możliwością zapisu modelu po zakończeniu każdej z nich.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☁️ Środowisko pracy: Google </a:t>
            </a:r>
            <a:r>
              <a:rPr lang="pl-PL" sz="1400" dirty="0" err="1">
                <a:cs typeface="Cascadia Code" panose="020B0609020000020004" pitchFamily="49" charset="0"/>
              </a:rPr>
              <a:t>Colab</a:t>
            </a:r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Cały proces implementacji i uczenia odbywał się w środowisku Google </a:t>
            </a:r>
            <a:r>
              <a:rPr lang="pl-PL" sz="1400" dirty="0" err="1">
                <a:cs typeface="Cascadia Code" panose="020B0609020000020004" pitchFamily="49" charset="0"/>
              </a:rPr>
              <a:t>Colab</a:t>
            </a:r>
            <a:r>
              <a:rPr lang="pl-PL" sz="1400" dirty="0">
                <a:cs typeface="Cascadia Code" panose="020B0609020000020004" pitchFamily="49" charset="0"/>
              </a:rPr>
              <a:t> – platformie chmurowej oferującej: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wsparcie dla GPU,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automatyczne zapisywanie kodu,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łatwe uruchamianie notebooków z </a:t>
            </a:r>
            <a:r>
              <a:rPr lang="pl-PL" sz="1400" dirty="0" err="1">
                <a:cs typeface="Cascadia Code" panose="020B0609020000020004" pitchFamily="49" charset="0"/>
              </a:rPr>
              <a:t>TensorFlow</a:t>
            </a:r>
            <a:r>
              <a:rPr lang="pl-PL" sz="1400" dirty="0">
                <a:cs typeface="Cascadia Code" panose="020B0609020000020004" pitchFamily="49" charset="0"/>
              </a:rPr>
              <a:t>.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Integracja z SUMO była możliwa dzięki środowisku wirtualnemu i tunelowaniu połączeń (np. </a:t>
            </a:r>
            <a:r>
              <a:rPr lang="pl-PL" sz="1400" dirty="0" err="1">
                <a:cs typeface="Cascadia Code" panose="020B0609020000020004" pitchFamily="49" charset="0"/>
              </a:rPr>
              <a:t>ngrok</a:t>
            </a:r>
            <a:r>
              <a:rPr lang="pl-PL" sz="1400" dirty="0">
                <a:cs typeface="Cascadia Code" panose="020B0609020000020004" pitchFamily="49" charset="0"/>
              </a:rPr>
              <a:t>).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✅ Jeśli masz wykresy pokazujące przebieg uczenia (np. spadek błędu, wzrost nagrody), możesz je tutaj</a:t>
            </a:r>
          </a:p>
        </p:txBody>
      </p:sp>
      <p:pic>
        <p:nvPicPr>
          <p:cNvPr id="14" name="Obraz 13">
            <a:extLst>
              <a:ext uri="{FF2B5EF4-FFF2-40B4-BE49-F238E27FC236}">
                <a16:creationId xmlns:a16="http://schemas.microsoft.com/office/drawing/2014/main" id="{BFE6F5A5-5B41-4473-3DF4-545D0FE0F5D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908" y="258020"/>
            <a:ext cx="4680000" cy="37817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631249C3-0A52-2026-D164-1DF302C6BC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862" y="4295145"/>
            <a:ext cx="4680000" cy="237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43349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1750</Words>
  <Application>Microsoft Office PowerPoint</Application>
  <PresentationFormat>Panoramiczny</PresentationFormat>
  <Paragraphs>233</Paragraphs>
  <Slides>15</Slides>
  <Notes>3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15</vt:i4>
      </vt:variant>
    </vt:vector>
  </HeadingPairs>
  <TitlesOfParts>
    <vt:vector size="23" baseType="lpstr">
      <vt:lpstr>Aptos</vt:lpstr>
      <vt:lpstr>Aptos Black</vt:lpstr>
      <vt:lpstr>Aptos Display</vt:lpstr>
      <vt:lpstr>Aptos Light</vt:lpstr>
      <vt:lpstr>Arial</vt:lpstr>
      <vt:lpstr>Cascadia Code</vt:lpstr>
      <vt:lpstr>Times New Roman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 Jan Smoter</dc:creator>
  <cp:lastModifiedBy>Robert Jan Smoter</cp:lastModifiedBy>
  <cp:revision>14</cp:revision>
  <dcterms:created xsi:type="dcterms:W3CDTF">2025-05-25T18:07:58Z</dcterms:created>
  <dcterms:modified xsi:type="dcterms:W3CDTF">2025-05-25T20:53:44Z</dcterms:modified>
</cp:coreProperties>
</file>

<file path=docProps/thumbnail.jpeg>
</file>